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49133" autoAdjust="0"/>
  </p:normalViewPr>
  <p:slideViewPr>
    <p:cSldViewPr>
      <p:cViewPr>
        <p:scale>
          <a:sx n="50" d="100"/>
          <a:sy n="50" d="100"/>
        </p:scale>
        <p:origin x="-155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l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DBE311-DEE2-47D8-B0D2-5F57CCFB370B}" type="datetimeFigureOut">
              <a:rPr lang="fil-PH" smtClean="0"/>
              <a:t>11/15/2010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97D3204-874F-4E64-AFFD-D8275A4D5B08}" type="slidenum">
              <a:rPr lang="fil-PH" smtClean="0"/>
              <a:t>‹#›</a:t>
            </a:fld>
            <a:endParaRPr lang="fil-PH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URRENT%20GOOD%20MANUFACTURING%20PRACTICES.pp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URRENT%20GOOD%20MANUFACTURING%20PRACTICES.pp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l-PH" sz="3200" dirty="0" smtClean="0"/>
              <a:t>Chapter 1</a:t>
            </a:r>
            <a:r>
              <a:rPr lang="fil-PH" sz="6000" dirty="0" smtClean="0"/>
              <a:t/>
            </a:r>
            <a:br>
              <a:rPr lang="fil-PH" sz="6000" dirty="0" smtClean="0"/>
            </a:br>
            <a:r>
              <a:rPr lang="fil-PH" sz="6000" dirty="0"/>
              <a:t/>
            </a:r>
            <a:br>
              <a:rPr lang="fil-PH" sz="6000" dirty="0"/>
            </a:br>
            <a:r>
              <a:rPr lang="fil-PH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control</a:t>
            </a:r>
            <a:endParaRPr lang="fil-PH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55" y="4714347"/>
            <a:ext cx="5434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3200" dirty="0" smtClean="0">
                <a:solidFill>
                  <a:srgbClr val="FF0000"/>
                </a:solidFill>
                <a:latin typeface="Agency FB" pitchFamily="34" charset="0"/>
              </a:rPr>
              <a:t>Roselyn Aperocho-Naranjo, RPh, MPH</a:t>
            </a:r>
          </a:p>
          <a:p>
            <a:r>
              <a:rPr lang="fil-PH" sz="3200" dirty="0" smtClean="0">
                <a:solidFill>
                  <a:srgbClr val="FF0000"/>
                </a:solidFill>
                <a:latin typeface="Agency FB" pitchFamily="34" charset="0"/>
              </a:rPr>
              <a:t>www.roselynnaranjo.vze.com</a:t>
            </a:r>
            <a:endParaRPr lang="fil-PH" sz="3200" dirty="0">
              <a:solidFill>
                <a:srgbClr val="FF0000"/>
              </a:solidFill>
              <a:latin typeface="Agency FB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4714347"/>
            <a:ext cx="7315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71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54668"/>
            <a:ext cx="2100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DEFECTS</a:t>
            </a:r>
            <a:endParaRPr lang="fil-P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09800" y="1739443"/>
            <a:ext cx="3581400" cy="622757"/>
            <a:chOff x="2209800" y="1739443"/>
            <a:chExt cx="3581400" cy="62275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209800" y="1739443"/>
              <a:ext cx="0" cy="3941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09800" y="2133600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Document 22"/>
            <p:cNvSpPr/>
            <p:nvPr/>
          </p:nvSpPr>
          <p:spPr>
            <a:xfrm>
              <a:off x="2667000" y="1936521"/>
              <a:ext cx="3124200" cy="425679"/>
            </a:xfrm>
            <a:prstGeom prst="flowChartDocument">
              <a:avLst/>
            </a:prstGeom>
            <a:solidFill>
              <a:schemeClr val="accent3">
                <a:lumMod val="60000"/>
                <a:lumOff val="40000"/>
                <a:alpha val="6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l-PH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MEASURABILITY</a:t>
              </a:r>
              <a:endParaRPr lang="fil-P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09800" y="2133600"/>
            <a:ext cx="3581400" cy="1828800"/>
            <a:chOff x="2209800" y="533400"/>
            <a:chExt cx="3581400" cy="18288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209800" y="533400"/>
              <a:ext cx="0" cy="1600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209800" y="2133600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lowchart: Document 27"/>
            <p:cNvSpPr/>
            <p:nvPr/>
          </p:nvSpPr>
          <p:spPr>
            <a:xfrm>
              <a:off x="2667000" y="1936521"/>
              <a:ext cx="3124200" cy="425679"/>
            </a:xfrm>
            <a:prstGeom prst="flowChartDocument">
              <a:avLst/>
            </a:prstGeom>
            <a:solidFill>
              <a:schemeClr val="accent3">
                <a:lumMod val="60000"/>
                <a:lumOff val="40000"/>
                <a:alpha val="6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l-PH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SERIOUSNESS/GRAVITY</a:t>
              </a:r>
              <a:endParaRPr lang="fil-P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209800" y="3733800"/>
            <a:ext cx="3581400" cy="1752600"/>
            <a:chOff x="2209800" y="609600"/>
            <a:chExt cx="3581400" cy="1752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209800" y="609600"/>
              <a:ext cx="0" cy="1524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209800" y="2133600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Document 31"/>
            <p:cNvSpPr/>
            <p:nvPr/>
          </p:nvSpPr>
          <p:spPr>
            <a:xfrm>
              <a:off x="2667000" y="1936521"/>
              <a:ext cx="3124200" cy="425679"/>
            </a:xfrm>
            <a:prstGeom prst="flowChartDocument">
              <a:avLst/>
            </a:prstGeom>
            <a:solidFill>
              <a:schemeClr val="accent3">
                <a:lumMod val="60000"/>
                <a:lumOff val="40000"/>
                <a:alpha val="6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l-PH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MEASURABILITY</a:t>
              </a:r>
              <a:endParaRPr lang="fil-P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667000" y="2541238"/>
            <a:ext cx="5785623" cy="646331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wrap="none" rtlCol="0">
            <a:spAutoFit/>
          </a:bodyPr>
          <a:lstStyle/>
          <a:p>
            <a:r>
              <a:rPr lang="fil-PH" b="1" dirty="0" smtClean="0">
                <a:solidFill>
                  <a:srgbClr val="C00000"/>
                </a:solidFill>
              </a:rPr>
              <a:t>Variable Defect –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can be measured by instrument like</a:t>
            </a:r>
          </a:p>
          <a:p>
            <a:r>
              <a:rPr lang="fil-PH" i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    heigth, thickness, concentration, volume, pH</a:t>
            </a:r>
            <a:endParaRPr lang="fil-PH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67000" y="2554069"/>
            <a:ext cx="5973110" cy="646331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wrap="none" rtlCol="0">
            <a:spAutoFit/>
          </a:bodyPr>
          <a:lstStyle/>
          <a:p>
            <a:r>
              <a:rPr lang="fil-PH" b="1" dirty="0" smtClean="0">
                <a:solidFill>
                  <a:srgbClr val="C00000"/>
                </a:solidFill>
              </a:rPr>
              <a:t>Attributive Defect –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cannot be measured by instrument</a:t>
            </a:r>
          </a:p>
          <a:p>
            <a:r>
              <a:rPr lang="fil-PH" i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   ex. Color, clarity,smoothness,taste, cleaniliness</a:t>
            </a:r>
            <a:endParaRPr lang="fil-PH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38456" y="4154269"/>
            <a:ext cx="5803816" cy="646331"/>
          </a:xfrm>
          <a:prstGeom prst="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r>
              <a:rPr lang="fil-PH" b="1" dirty="0" smtClean="0">
                <a:solidFill>
                  <a:srgbClr val="C00000"/>
                </a:solidFill>
              </a:rPr>
              <a:t>Critical Defect –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endanger life or property &amp; may become non-functional.   Ex. Absence of warning</a:t>
            </a:r>
            <a:endParaRPr lang="fil-PH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95600" y="4142601"/>
            <a:ext cx="5803816" cy="646331"/>
          </a:xfrm>
          <a:prstGeom prst="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r>
              <a:rPr lang="fil-PH" b="1" dirty="0" smtClean="0">
                <a:solidFill>
                  <a:srgbClr val="C00000"/>
                </a:solidFill>
              </a:rPr>
              <a:t>Major Defect –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affects the functions of the product.</a:t>
            </a:r>
          </a:p>
          <a:p>
            <a:r>
              <a:rPr lang="fil-PH" i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       Ex. Crack in a bottle</a:t>
            </a:r>
            <a:endParaRPr lang="fil-PH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4132569"/>
            <a:ext cx="5803816" cy="646331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fil-PH" b="1" dirty="0" smtClean="0">
                <a:solidFill>
                  <a:srgbClr val="C00000"/>
                </a:solidFill>
              </a:rPr>
              <a:t>Minor Defect – do not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endanger life or property.  </a:t>
            </a:r>
          </a:p>
          <a:p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         Ex. Slight change in label color</a:t>
            </a:r>
            <a:endParaRPr lang="fil-PH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19400" y="5602069"/>
            <a:ext cx="5803816" cy="369332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fil-PH" b="1" dirty="0" smtClean="0">
                <a:solidFill>
                  <a:srgbClr val="C00000"/>
                </a:solidFill>
              </a:rPr>
              <a:t>Ocular Defect –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visible.   Ex. Foreign matter in syrups</a:t>
            </a:r>
            <a:endParaRPr lang="fil-PH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06784" y="5602069"/>
            <a:ext cx="5803816" cy="646331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fil-PH" b="1" dirty="0" smtClean="0">
                <a:solidFill>
                  <a:srgbClr val="C00000"/>
                </a:solidFill>
              </a:rPr>
              <a:t>Internal Defect –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not visible.   Ex. Subpotent drug product</a:t>
            </a:r>
            <a:endParaRPr lang="fil-PH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89292" y="5602068"/>
            <a:ext cx="5803816" cy="646331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r>
              <a:rPr lang="fil-PH" b="1" dirty="0" smtClean="0">
                <a:solidFill>
                  <a:srgbClr val="C00000"/>
                </a:solidFill>
              </a:rPr>
              <a:t>Performance Defect –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function.   Ex. Supposiitory </a:t>
            </a:r>
          </a:p>
          <a:p>
            <a:r>
              <a:rPr lang="fil-PH" i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fil-PH" i="1" dirty="0" smtClean="0">
                <a:solidFill>
                  <a:srgbClr val="C00000"/>
                </a:solidFill>
                <a:latin typeface="Georgia" pitchFamily="18" charset="0"/>
              </a:rPr>
              <a:t>         doesn’t melt at boy temperature</a:t>
            </a:r>
            <a:endParaRPr lang="fil-PH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1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40" grpId="0" animBg="1"/>
      <p:bldP spid="41" grpId="0" animBg="1"/>
      <p:bldP spid="41" grpId="1" animBg="1"/>
      <p:bldP spid="42" grpId="0" animBg="1"/>
      <p:bldP spid="42" grpId="1" animBg="1"/>
      <p:bldP spid="44" grpId="0" animBg="1"/>
      <p:bldP spid="45" grpId="0" animBg="1"/>
      <p:bldP spid="45" grpId="1" animBg="1"/>
      <p:bldP spid="47" grpId="0" animBg="1"/>
      <p:bldP spid="47" grpId="1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54668"/>
            <a:ext cx="5809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of Product Variation</a:t>
            </a:r>
            <a:endParaRPr lang="fil-P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349762"/>
              </p:ext>
            </p:extLst>
          </p:nvPr>
        </p:nvGraphicFramePr>
        <p:xfrm>
          <a:off x="304800" y="1815646"/>
          <a:ext cx="8458200" cy="473755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383675"/>
                <a:gridCol w="6074525"/>
              </a:tblGrid>
              <a:tr h="436118"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Sources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Example</a:t>
                      </a:r>
                      <a:endParaRPr lang="fil-PH" dirty="0"/>
                    </a:p>
                  </a:txBody>
                  <a:tcPr/>
                </a:tc>
              </a:tr>
              <a:tr h="1075359">
                <a:tc>
                  <a:txBody>
                    <a:bodyPr/>
                    <a:lstStyle/>
                    <a:p>
                      <a:pPr algn="l"/>
                      <a:r>
                        <a:rPr lang="fil-PH" dirty="0" smtClean="0"/>
                        <a:t>Materials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Variation between supplies of same substance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Variation between batches from same supplier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Variation within the batch</a:t>
                      </a:r>
                      <a:endParaRPr lang="fil-PH" dirty="0"/>
                    </a:p>
                  </a:txBody>
                  <a:tcPr/>
                </a:tc>
              </a:tr>
              <a:tr h="1075359">
                <a:tc>
                  <a:txBody>
                    <a:bodyPr/>
                    <a:lstStyle/>
                    <a:p>
                      <a:pPr algn="l"/>
                      <a:r>
                        <a:rPr lang="fil-PH" dirty="0" smtClean="0"/>
                        <a:t>Machines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Variation of equipment for same process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Different</a:t>
                      </a:r>
                      <a:r>
                        <a:rPr lang="fil-PH" baseline="0" dirty="0" smtClean="0"/>
                        <a:t> adjustment of equipments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fil-PH" baseline="0" dirty="0" smtClean="0"/>
                        <a:t>Aging and improper care</a:t>
                      </a:r>
                      <a:endParaRPr lang="fil-PH" dirty="0"/>
                    </a:p>
                  </a:txBody>
                  <a:tcPr/>
                </a:tc>
              </a:tr>
              <a:tr h="1075359">
                <a:tc>
                  <a:txBody>
                    <a:bodyPr/>
                    <a:lstStyle/>
                    <a:p>
                      <a:pPr algn="l"/>
                      <a:r>
                        <a:rPr lang="fil-PH" dirty="0" smtClean="0"/>
                        <a:t>Methods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Inexact procedures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Inadequate procedures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Negligence by chance</a:t>
                      </a:r>
                      <a:endParaRPr lang="fil-PH" dirty="0"/>
                    </a:p>
                  </a:txBody>
                  <a:tcPr/>
                </a:tc>
              </a:tr>
              <a:tr h="1075359">
                <a:tc>
                  <a:txBody>
                    <a:bodyPr/>
                    <a:lstStyle/>
                    <a:p>
                      <a:pPr algn="l"/>
                      <a:r>
                        <a:rPr lang="fil-PH" dirty="0" smtClean="0"/>
                        <a:t>Men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Improper working conditions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Inadequate training and understanding</a:t>
                      </a:r>
                    </a:p>
                    <a:p>
                      <a:pPr marL="342900" indent="-342900" algn="l">
                        <a:buAutoNum type="alphaLcPeriod"/>
                      </a:pPr>
                      <a:r>
                        <a:rPr lang="fil-PH" dirty="0" smtClean="0"/>
                        <a:t>Dishonesty,</a:t>
                      </a:r>
                      <a:r>
                        <a:rPr lang="fil-PH" baseline="0" dirty="0" smtClean="0"/>
                        <a:t> fatigue and carelessness</a:t>
                      </a:r>
                      <a:endParaRPr lang="fil-P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18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54668"/>
            <a:ext cx="5487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Inspection Section</a:t>
            </a:r>
            <a:endParaRPr lang="fil-P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999" y="2209800"/>
            <a:ext cx="7446871" cy="2923877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/>
              <a:t> Examine raw materials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il-PH" sz="2400" dirty="0"/>
              <a:t> </a:t>
            </a:r>
            <a:r>
              <a:rPr lang="fil-PH" sz="2400" dirty="0" smtClean="0"/>
              <a:t>Conduct physical tests (</a:t>
            </a:r>
            <a:r>
              <a:rPr lang="fil-PH" sz="2000" i="1" dirty="0" smtClean="0">
                <a:latin typeface="Georgia" pitchFamily="18" charset="0"/>
              </a:rPr>
              <a:t>packaging materials, </a:t>
            </a:r>
          </a:p>
          <a:p>
            <a:r>
              <a:rPr lang="fil-PH" sz="2000" i="1" dirty="0">
                <a:latin typeface="Georgia" pitchFamily="18" charset="0"/>
              </a:rPr>
              <a:t> </a:t>
            </a:r>
            <a:r>
              <a:rPr lang="fil-PH" sz="2000" i="1" dirty="0" smtClean="0">
                <a:latin typeface="Georgia" pitchFamily="18" charset="0"/>
              </a:rPr>
              <a:t>                         manufacturing, filling &amp; packaging operations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Maintain periodic examination on inventories (</a:t>
            </a:r>
            <a:r>
              <a:rPr lang="fil-PH" sz="2000" i="1" dirty="0" smtClean="0">
                <a:latin typeface="Georgia" pitchFamily="18" charset="0"/>
              </a:rPr>
              <a:t>storage, shipping &amp; distribution)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To audit the work done by the production personnel</a:t>
            </a:r>
          </a:p>
          <a:p>
            <a:pPr marL="342900" indent="-342900">
              <a:buFont typeface="Wingdings" pitchFamily="2" charset="2"/>
              <a:buChar char="v"/>
            </a:pPr>
            <a:endParaRPr lang="fil-PH" sz="2000" i="1" dirty="0" smtClean="0">
              <a:latin typeface="Georgia" pitchFamily="18" charset="0"/>
            </a:endParaRPr>
          </a:p>
          <a:p>
            <a:endParaRPr lang="fil-PH" sz="2400" dirty="0"/>
          </a:p>
        </p:txBody>
      </p:sp>
    </p:spTree>
    <p:extLst>
      <p:ext uri="{BB962C8B-B14F-4D97-AF65-F5344CB8AC3E}">
        <p14:creationId xmlns:p14="http://schemas.microsoft.com/office/powerpoint/2010/main" val="14984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54668"/>
            <a:ext cx="4373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Analytical Laboratory</a:t>
            </a:r>
            <a:endParaRPr lang="fil-P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90243"/>
            <a:ext cx="8513671" cy="4524315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/>
              <a:t> Accesible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/>
              <a:t>Protected from noise &amp; vibrations</a:t>
            </a:r>
          </a:p>
          <a:p>
            <a:pPr marL="285750" indent="-285750">
              <a:buFont typeface="Wingdings" pitchFamily="2" charset="2"/>
              <a:buChar char="v"/>
            </a:pPr>
            <a:endParaRPr lang="fil-PH" sz="2400" dirty="0"/>
          </a:p>
          <a:p>
            <a:r>
              <a:rPr lang="fil-P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Gravimetric &amp; Volumetric </a:t>
            </a:r>
            <a:r>
              <a:rPr lang="fil-PH" sz="2400" dirty="0"/>
              <a:t>Analysis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Redioactive tracer &amp; Chromatography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Ultraviolet &amp; Infrared Spectrophotometry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Auto-analysis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Polarography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X-ray Difraction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X-ray flourescence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/>
              <a:t>Spectrophotoflourimetry</a:t>
            </a:r>
          </a:p>
        </p:txBody>
      </p:sp>
    </p:spTree>
    <p:extLst>
      <p:ext uri="{BB962C8B-B14F-4D97-AF65-F5344CB8AC3E}">
        <p14:creationId xmlns:p14="http://schemas.microsoft.com/office/powerpoint/2010/main" val="419339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54668"/>
            <a:ext cx="5934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Biological Testing Laboratory</a:t>
            </a:r>
            <a:endParaRPr lang="fil-P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999" y="2209800"/>
            <a:ext cx="7446871" cy="3046988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/>
              <a:t> well-trained &amp; experienced personnel in microbiologic procedures &amp; biological interactions</a:t>
            </a:r>
          </a:p>
          <a:p>
            <a:endParaRPr lang="fil-PH" sz="2400" i="1" dirty="0">
              <a:latin typeface="Georgia" pitchFamily="18" charset="0"/>
            </a:endParaRPr>
          </a:p>
          <a:p>
            <a:r>
              <a:rPr lang="fil-P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FUNCTIONS</a:t>
            </a:r>
          </a:p>
          <a:p>
            <a:endParaRPr lang="fil-PH" sz="2400" dirty="0" smtClean="0"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il-PH" sz="2400" dirty="0" smtClean="0">
                <a:latin typeface="Georgia" pitchFamily="18" charset="0"/>
              </a:rPr>
              <a:t>Evaluate microbiological assay, sterility, pyrogen and bacteriological test , safety &amp; acute toxin tests</a:t>
            </a:r>
            <a:r>
              <a:rPr lang="fil-PH" sz="2400" i="1" dirty="0" smtClean="0">
                <a:latin typeface="Georgia" pitchFamily="18" charset="0"/>
              </a:rPr>
              <a:t>. </a:t>
            </a:r>
            <a:endParaRPr lang="fil-PH" sz="2000" i="1" dirty="0" smtClean="0">
              <a:latin typeface="Georgia" pitchFamily="18" charset="0"/>
            </a:endParaRPr>
          </a:p>
          <a:p>
            <a:endParaRPr lang="fil-PH" sz="2400" dirty="0"/>
          </a:p>
        </p:txBody>
      </p:sp>
    </p:spTree>
    <p:extLst>
      <p:ext uri="{BB962C8B-B14F-4D97-AF65-F5344CB8AC3E}">
        <p14:creationId xmlns:p14="http://schemas.microsoft.com/office/powerpoint/2010/main" val="419339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54668"/>
            <a:ext cx="7977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Specification &amp; Analytical Development </a:t>
            </a:r>
            <a:endParaRPr lang="fil-P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999" y="2209800"/>
            <a:ext cx="7446871" cy="3046988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/>
              <a:t> Coordinate with research for the development of new product</a:t>
            </a:r>
          </a:p>
          <a:p>
            <a:endParaRPr lang="fil-PH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>
                <a:latin typeface="Georgia" pitchFamily="18" charset="0"/>
              </a:rPr>
              <a:t>Establish specification for raw and packaging materials</a:t>
            </a:r>
          </a:p>
          <a:p>
            <a:endParaRPr lang="fil-PH" sz="2400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>
                <a:latin typeface="Georgia" pitchFamily="18" charset="0"/>
              </a:rPr>
              <a:t>Validate existing procedures</a:t>
            </a:r>
            <a:endParaRPr lang="fil-PH" sz="2000" dirty="0" smtClean="0">
              <a:latin typeface="Georgia" pitchFamily="18" charset="0"/>
            </a:endParaRPr>
          </a:p>
          <a:p>
            <a:endParaRPr lang="fil-PH" sz="2400" dirty="0"/>
          </a:p>
        </p:txBody>
      </p:sp>
    </p:spTree>
    <p:extLst>
      <p:ext uri="{BB962C8B-B14F-4D97-AF65-F5344CB8AC3E}">
        <p14:creationId xmlns:p14="http://schemas.microsoft.com/office/powerpoint/2010/main" val="419339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54668"/>
            <a:ext cx="5509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Coordination Office</a:t>
            </a:r>
            <a:endParaRPr lang="fil-P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999" y="1981200"/>
            <a:ext cx="7446871" cy="4524315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/>
              <a:t> Maintain &amp; store records in the manufacturing process</a:t>
            </a:r>
          </a:p>
          <a:p>
            <a:pPr marL="285750" indent="-285750">
              <a:buFont typeface="Wingdings" pitchFamily="2" charset="2"/>
              <a:buChar char="v"/>
            </a:pPr>
            <a:endParaRPr lang="fil-PH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>
                <a:latin typeface="Georgia" pitchFamily="18" charset="0"/>
              </a:rPr>
              <a:t>Furnidh data to in analyzing product performance</a:t>
            </a:r>
          </a:p>
          <a:p>
            <a:endParaRPr lang="fil-PH" sz="2400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>
                <a:latin typeface="Georgia" pitchFamily="18" charset="0"/>
              </a:rPr>
              <a:t>Investigate consumer complaints</a:t>
            </a:r>
          </a:p>
          <a:p>
            <a:endParaRPr lang="fil-PH" sz="2400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>
                <a:latin typeface="Georgia" pitchFamily="18" charset="0"/>
              </a:rPr>
              <a:t>Appoint development  for enough production of drugs at a specified time</a:t>
            </a:r>
          </a:p>
          <a:p>
            <a:endParaRPr lang="fil-PH" sz="2400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il-PH" sz="2400" dirty="0" smtClean="0">
                <a:latin typeface="Georgia" pitchFamily="18" charset="0"/>
              </a:rPr>
              <a:t>Provide data relating to scientific &amp; legal issues</a:t>
            </a:r>
          </a:p>
          <a:p>
            <a:endParaRPr lang="fil-PH" sz="2400" dirty="0"/>
          </a:p>
        </p:txBody>
      </p:sp>
    </p:spTree>
    <p:extLst>
      <p:ext uri="{BB962C8B-B14F-4D97-AF65-F5344CB8AC3E}">
        <p14:creationId xmlns:p14="http://schemas.microsoft.com/office/powerpoint/2010/main" val="419339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54668"/>
            <a:ext cx="7649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Categories of Control Functions</a:t>
            </a:r>
            <a:endParaRPr lang="fil-P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lowchart: Internal Storage 1"/>
          <p:cNvSpPr/>
          <p:nvPr/>
        </p:nvSpPr>
        <p:spPr>
          <a:xfrm>
            <a:off x="609599" y="1981200"/>
            <a:ext cx="3761535" cy="4204157"/>
          </a:xfrm>
          <a:prstGeom prst="flowChartInternalStorage">
            <a:avLst/>
          </a:prstGeom>
          <a:solidFill>
            <a:srgbClr val="FF3300">
              <a:alpha val="50000"/>
            </a:srgbClr>
          </a:solidFill>
          <a:ln w="508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 dirty="0"/>
          </a:p>
        </p:txBody>
      </p:sp>
      <p:sp>
        <p:nvSpPr>
          <p:cNvPr id="6" name="TextBox 5"/>
          <p:cNvSpPr txBox="1"/>
          <p:nvPr/>
        </p:nvSpPr>
        <p:spPr>
          <a:xfrm>
            <a:off x="1170507" y="1981200"/>
            <a:ext cx="2832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bg1"/>
                </a:solidFill>
              </a:rPr>
              <a:t>Analysis Function</a:t>
            </a:r>
            <a:endParaRPr lang="fil-PH" sz="2400" b="1" dirty="0">
              <a:solidFill>
                <a:schemeClr val="bg1"/>
              </a:solidFill>
            </a:endParaRPr>
          </a:p>
        </p:txBody>
      </p:sp>
      <p:sp>
        <p:nvSpPr>
          <p:cNvPr id="8" name="Flowchart: Internal Storage 7"/>
          <p:cNvSpPr/>
          <p:nvPr/>
        </p:nvSpPr>
        <p:spPr>
          <a:xfrm>
            <a:off x="4572000" y="1981200"/>
            <a:ext cx="3761535" cy="4204157"/>
          </a:xfrm>
          <a:prstGeom prst="flowChartInternalStorage">
            <a:avLst/>
          </a:prstGeom>
          <a:solidFill>
            <a:srgbClr val="FF3300">
              <a:alpha val="50000"/>
            </a:srgbClr>
          </a:solidFill>
          <a:ln w="508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 dirty="0"/>
          </a:p>
        </p:txBody>
      </p:sp>
      <p:sp>
        <p:nvSpPr>
          <p:cNvPr id="9" name="TextBox 8"/>
          <p:cNvSpPr txBox="1"/>
          <p:nvPr/>
        </p:nvSpPr>
        <p:spPr>
          <a:xfrm>
            <a:off x="5231434" y="1985665"/>
            <a:ext cx="2693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bg1"/>
                </a:solidFill>
              </a:rPr>
              <a:t>Monitor Function</a:t>
            </a:r>
            <a:endParaRPr lang="fil-PH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506" y="2667000"/>
            <a:ext cx="28328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il-PH" sz="2800" dirty="0" smtClean="0">
                <a:solidFill>
                  <a:srgbClr val="66FFFF"/>
                </a:solidFill>
                <a:latin typeface="Bradley Hand ITC" pitchFamily="66" charset="0"/>
              </a:rPr>
              <a:t>Ensure the acceptability of a product</a:t>
            </a:r>
            <a:endParaRPr lang="fil-PH" sz="2800" dirty="0">
              <a:solidFill>
                <a:srgbClr val="66FFFF"/>
              </a:solidFill>
              <a:latin typeface="Bradley Hand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1434" y="2819400"/>
            <a:ext cx="28328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il-PH" sz="2800" dirty="0" smtClean="0">
                <a:solidFill>
                  <a:srgbClr val="66FFFF"/>
                </a:solidFill>
                <a:latin typeface="Bradley Hand ITC" pitchFamily="66" charset="0"/>
              </a:rPr>
              <a:t>Sample &amp; examine materials while on process.</a:t>
            </a:r>
            <a:endParaRPr lang="fil-PH" sz="2800" dirty="0">
              <a:solidFill>
                <a:srgbClr val="66FFFF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8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54668"/>
            <a:ext cx="7649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Categories of Control Functions</a:t>
            </a:r>
            <a:endParaRPr lang="fil-P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lowchart: Internal Storage 1"/>
          <p:cNvSpPr/>
          <p:nvPr/>
        </p:nvSpPr>
        <p:spPr>
          <a:xfrm>
            <a:off x="609599" y="1981200"/>
            <a:ext cx="3761535" cy="4204157"/>
          </a:xfrm>
          <a:prstGeom prst="flowChartInternalStorage">
            <a:avLst/>
          </a:prstGeom>
          <a:solidFill>
            <a:srgbClr val="FF3300">
              <a:alpha val="50000"/>
            </a:srgbClr>
          </a:solidFill>
          <a:ln w="508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 dirty="0"/>
          </a:p>
        </p:txBody>
      </p:sp>
      <p:sp>
        <p:nvSpPr>
          <p:cNvPr id="6" name="TextBox 5"/>
          <p:cNvSpPr txBox="1"/>
          <p:nvPr/>
        </p:nvSpPr>
        <p:spPr>
          <a:xfrm>
            <a:off x="1170507" y="1981200"/>
            <a:ext cx="223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bg1"/>
                </a:solidFill>
              </a:rPr>
              <a:t>RRR Function</a:t>
            </a:r>
            <a:endParaRPr lang="fil-PH" sz="2400" b="1" dirty="0">
              <a:solidFill>
                <a:schemeClr val="bg1"/>
              </a:solidFill>
            </a:endParaRPr>
          </a:p>
        </p:txBody>
      </p:sp>
      <p:sp>
        <p:nvSpPr>
          <p:cNvPr id="8" name="Flowchart: Internal Storage 7"/>
          <p:cNvSpPr/>
          <p:nvPr/>
        </p:nvSpPr>
        <p:spPr>
          <a:xfrm>
            <a:off x="4572000" y="1981200"/>
            <a:ext cx="3761535" cy="4204157"/>
          </a:xfrm>
          <a:prstGeom prst="flowChartInternalStorage">
            <a:avLst/>
          </a:prstGeom>
          <a:solidFill>
            <a:srgbClr val="FF3300">
              <a:alpha val="50000"/>
            </a:srgbClr>
          </a:solidFill>
          <a:ln w="508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 dirty="0"/>
          </a:p>
        </p:txBody>
      </p:sp>
      <p:sp>
        <p:nvSpPr>
          <p:cNvPr id="9" name="TextBox 8"/>
          <p:cNvSpPr txBox="1"/>
          <p:nvPr/>
        </p:nvSpPr>
        <p:spPr>
          <a:xfrm>
            <a:off x="5231434" y="1985665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bg1"/>
                </a:solidFill>
              </a:rPr>
              <a:t>Audit Function</a:t>
            </a:r>
            <a:endParaRPr lang="fil-PH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506" y="2806005"/>
            <a:ext cx="28328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il-PH" sz="2800" dirty="0" smtClean="0">
                <a:solidFill>
                  <a:srgbClr val="66FFFF"/>
                </a:solidFill>
                <a:latin typeface="Bradley Hand ITC" pitchFamily="66" charset="0"/>
              </a:rPr>
              <a:t>Record, Review &amp; Release</a:t>
            </a:r>
            <a:endParaRPr lang="fil-PH" sz="2800" dirty="0">
              <a:solidFill>
                <a:srgbClr val="66FFFF"/>
              </a:solidFill>
              <a:latin typeface="Bradley Hand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0506" y="4572000"/>
            <a:ext cx="2832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il-PH" sz="2800" dirty="0" smtClean="0">
                <a:solidFill>
                  <a:srgbClr val="66FFFF"/>
                </a:solidFill>
                <a:latin typeface="Bradley Hand ITC" pitchFamily="66" charset="0"/>
              </a:rPr>
              <a:t>Reviw batch record in a lot</a:t>
            </a:r>
            <a:endParaRPr lang="fil-PH" sz="2800" dirty="0">
              <a:solidFill>
                <a:srgbClr val="66FFFF"/>
              </a:solidFill>
              <a:latin typeface="Bradley Hand ITC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4372" y="2590800"/>
            <a:ext cx="28328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il-PH" sz="2800" dirty="0" smtClean="0">
                <a:solidFill>
                  <a:srgbClr val="66FFFF"/>
                </a:solidFill>
                <a:latin typeface="Bradley Hand ITC" pitchFamily="66" charset="0"/>
              </a:rPr>
              <a:t>Embrace the legal requirements set by the CGMP regulating bodies.</a:t>
            </a:r>
            <a:endParaRPr lang="fil-PH" sz="2800" dirty="0">
              <a:solidFill>
                <a:srgbClr val="66FFFF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4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6926" y="3004066"/>
            <a:ext cx="5690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 FOR A QUIZ</a:t>
            </a:r>
            <a:endParaRPr lang="fil-PH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0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bp.com.cn/en/images/zi_r4_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62" y="-1"/>
            <a:ext cx="9022162" cy="683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fil-PH" dirty="0" smtClean="0">
                <a:solidFill>
                  <a:srgbClr val="0070C0"/>
                </a:solidFill>
              </a:rPr>
              <a:t>Organizational chart of a manufacturing plant</a:t>
            </a:r>
            <a:endParaRPr lang="fil-PH" dirty="0">
              <a:solidFill>
                <a:srgbClr val="0070C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14600" y="1828800"/>
            <a:ext cx="3886200" cy="838200"/>
            <a:chOff x="2514600" y="1828800"/>
            <a:chExt cx="3886200" cy="838200"/>
          </a:xfrm>
        </p:grpSpPr>
        <p:sp>
          <p:nvSpPr>
            <p:cNvPr id="3" name="Flowchart: Connector 2"/>
            <p:cNvSpPr/>
            <p:nvPr/>
          </p:nvSpPr>
          <p:spPr>
            <a:xfrm>
              <a:off x="3657600" y="1828800"/>
              <a:ext cx="1600200" cy="838200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514600" y="2057400"/>
              <a:ext cx="3886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il-PH" b="1" dirty="0" smtClean="0">
                  <a:latin typeface="Arial Narrow" pitchFamily="34" charset="0"/>
                </a:rPr>
                <a:t>MANUFACTURING FIRM</a:t>
              </a:r>
              <a:endParaRPr lang="fil-PH" b="1" dirty="0">
                <a:latin typeface="Arial Narrow" pitchFamily="34" charset="0"/>
              </a:endParaRPr>
            </a:p>
          </p:txBody>
        </p:sp>
      </p:grpSp>
      <p:cxnSp>
        <p:nvCxnSpPr>
          <p:cNvPr id="6" name="Straight Connector 5"/>
          <p:cNvCxnSpPr>
            <a:stCxn id="3" idx="4"/>
          </p:cNvCxnSpPr>
          <p:nvPr/>
        </p:nvCxnSpPr>
        <p:spPr>
          <a:xfrm>
            <a:off x="4457700" y="2667000"/>
            <a:ext cx="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47800" y="2971800"/>
            <a:ext cx="5791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2971800"/>
            <a:ext cx="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54847" y="2971800"/>
            <a:ext cx="0" cy="127105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93659" y="2971800"/>
            <a:ext cx="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31" idx="0"/>
          </p:cNvCxnSpPr>
          <p:nvPr/>
        </p:nvCxnSpPr>
        <p:spPr>
          <a:xfrm>
            <a:off x="7239000" y="2971800"/>
            <a:ext cx="3307" cy="129227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85800" y="3276600"/>
            <a:ext cx="1559859" cy="838200"/>
            <a:chOff x="2514600" y="1828800"/>
            <a:chExt cx="3886200" cy="838200"/>
          </a:xfrm>
        </p:grpSpPr>
        <p:sp>
          <p:nvSpPr>
            <p:cNvPr id="19" name="Flowchart: Connector 18"/>
            <p:cNvSpPr/>
            <p:nvPr/>
          </p:nvSpPr>
          <p:spPr>
            <a:xfrm>
              <a:off x="3657600" y="1828800"/>
              <a:ext cx="1600200" cy="838200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2057400"/>
              <a:ext cx="38862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l-PH" b="1" dirty="0" smtClean="0">
                  <a:latin typeface="Arial Narrow" pitchFamily="34" charset="0"/>
                </a:rPr>
                <a:t>Finance </a:t>
              </a:r>
              <a:endParaRPr lang="fil-PH" b="1" dirty="0">
                <a:latin typeface="Arial Narrow" pitchFamily="34" charset="0"/>
              </a:endParaRPr>
            </a:p>
          </p:txBody>
        </p:sp>
      </p:grpSp>
      <p:sp>
        <p:nvSpPr>
          <p:cNvPr id="25" name="Flowchart: Connector 24"/>
          <p:cNvSpPr/>
          <p:nvPr/>
        </p:nvSpPr>
        <p:spPr>
          <a:xfrm>
            <a:off x="2933700" y="4242854"/>
            <a:ext cx="642295" cy="838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26" name="TextBox 25"/>
          <p:cNvSpPr txBox="1"/>
          <p:nvPr/>
        </p:nvSpPr>
        <p:spPr>
          <a:xfrm>
            <a:off x="2171700" y="4471454"/>
            <a:ext cx="2286000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Quality Assurance/Control</a:t>
            </a:r>
            <a:endParaRPr lang="fil-PH" b="1" dirty="0">
              <a:latin typeface="Arial Narrow" pitchFamily="34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4988859" y="3276600"/>
            <a:ext cx="642295" cy="838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29" name="TextBox 28"/>
          <p:cNvSpPr txBox="1"/>
          <p:nvPr/>
        </p:nvSpPr>
        <p:spPr>
          <a:xfrm>
            <a:off x="4495800" y="3505200"/>
            <a:ext cx="1559859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Plant Department</a:t>
            </a:r>
            <a:r>
              <a:rPr lang="fil-PH" b="1" dirty="0" smtClean="0">
                <a:latin typeface="Arial Narrow" pitchFamily="34" charset="0"/>
              </a:rPr>
              <a:t> </a:t>
            </a:r>
            <a:endParaRPr lang="fil-PH" b="1" dirty="0">
              <a:latin typeface="Arial Narrow" pitchFamily="34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6921159" y="4264077"/>
            <a:ext cx="642295" cy="838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32" name="TextBox 31"/>
          <p:cNvSpPr txBox="1"/>
          <p:nvPr/>
        </p:nvSpPr>
        <p:spPr>
          <a:xfrm>
            <a:off x="6574437" y="4492677"/>
            <a:ext cx="1350363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Marketing</a:t>
            </a:r>
            <a:endParaRPr lang="fil-PH" sz="1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bp.com.cn/en/images/zi_r4_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62" y="-1"/>
            <a:ext cx="9022162" cy="683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fil-PH" dirty="0" smtClean="0">
                <a:solidFill>
                  <a:srgbClr val="0070C0"/>
                </a:solidFill>
              </a:rPr>
              <a:t>Organizational chart of a manufacturing plant</a:t>
            </a:r>
            <a:endParaRPr lang="fil-PH" dirty="0">
              <a:solidFill>
                <a:srgbClr val="0070C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14600" y="1828800"/>
            <a:ext cx="3886200" cy="838200"/>
            <a:chOff x="2514600" y="1828800"/>
            <a:chExt cx="3886200" cy="838200"/>
          </a:xfrm>
        </p:grpSpPr>
        <p:sp>
          <p:nvSpPr>
            <p:cNvPr id="3" name="Flowchart: Connector 2"/>
            <p:cNvSpPr/>
            <p:nvPr/>
          </p:nvSpPr>
          <p:spPr>
            <a:xfrm>
              <a:off x="3657600" y="1828800"/>
              <a:ext cx="1600200" cy="838200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514600" y="2057400"/>
              <a:ext cx="3886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il-PH" b="1" dirty="0" smtClean="0">
                  <a:latin typeface="Arial Narrow" pitchFamily="34" charset="0"/>
                </a:rPr>
                <a:t>MANUFACTURING FIRM</a:t>
              </a:r>
              <a:endParaRPr lang="fil-PH" b="1" dirty="0">
                <a:latin typeface="Arial Narrow" pitchFamily="34" charset="0"/>
              </a:endParaRPr>
            </a:p>
          </p:txBody>
        </p:sp>
      </p:grpSp>
      <p:cxnSp>
        <p:nvCxnSpPr>
          <p:cNvPr id="6" name="Straight Connector 5"/>
          <p:cNvCxnSpPr>
            <a:stCxn id="3" idx="4"/>
          </p:cNvCxnSpPr>
          <p:nvPr/>
        </p:nvCxnSpPr>
        <p:spPr>
          <a:xfrm>
            <a:off x="4457700" y="2667000"/>
            <a:ext cx="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47800" y="2971800"/>
            <a:ext cx="5791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2971800"/>
            <a:ext cx="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54847" y="2971800"/>
            <a:ext cx="0" cy="127105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93659" y="2971800"/>
            <a:ext cx="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31" idx="0"/>
          </p:cNvCxnSpPr>
          <p:nvPr/>
        </p:nvCxnSpPr>
        <p:spPr>
          <a:xfrm>
            <a:off x="7239000" y="2971800"/>
            <a:ext cx="3307" cy="129227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85800" y="3276600"/>
            <a:ext cx="1559859" cy="838200"/>
            <a:chOff x="2514600" y="1828800"/>
            <a:chExt cx="3886200" cy="838200"/>
          </a:xfrm>
        </p:grpSpPr>
        <p:sp>
          <p:nvSpPr>
            <p:cNvPr id="19" name="Flowchart: Connector 18"/>
            <p:cNvSpPr/>
            <p:nvPr/>
          </p:nvSpPr>
          <p:spPr>
            <a:xfrm>
              <a:off x="3657600" y="1828800"/>
              <a:ext cx="1600200" cy="838200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2057400"/>
              <a:ext cx="38862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l-PH" b="1" dirty="0" smtClean="0">
                  <a:latin typeface="Arial Narrow" pitchFamily="34" charset="0"/>
                </a:rPr>
                <a:t>Finance </a:t>
              </a:r>
              <a:endParaRPr lang="fil-PH" b="1" dirty="0">
                <a:latin typeface="Arial Narrow" pitchFamily="34" charset="0"/>
              </a:endParaRPr>
            </a:p>
          </p:txBody>
        </p:sp>
      </p:grpSp>
      <p:sp>
        <p:nvSpPr>
          <p:cNvPr id="25" name="Flowchart: Connector 24"/>
          <p:cNvSpPr/>
          <p:nvPr/>
        </p:nvSpPr>
        <p:spPr>
          <a:xfrm>
            <a:off x="2933700" y="4242854"/>
            <a:ext cx="642295" cy="838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26" name="TextBox 25"/>
          <p:cNvSpPr txBox="1"/>
          <p:nvPr/>
        </p:nvSpPr>
        <p:spPr>
          <a:xfrm>
            <a:off x="2171700" y="4471454"/>
            <a:ext cx="2286000" cy="338554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Quality Assurance/Control</a:t>
            </a:r>
            <a:endParaRPr lang="fil-PH" b="1" dirty="0">
              <a:latin typeface="Arial Narrow" pitchFamily="34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4988859" y="3276600"/>
            <a:ext cx="642295" cy="838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29" name="TextBox 28"/>
          <p:cNvSpPr txBox="1"/>
          <p:nvPr/>
        </p:nvSpPr>
        <p:spPr>
          <a:xfrm>
            <a:off x="4495800" y="3505200"/>
            <a:ext cx="1559859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Plant Department</a:t>
            </a:r>
            <a:r>
              <a:rPr lang="fil-PH" b="1" dirty="0" smtClean="0">
                <a:latin typeface="Arial Narrow" pitchFamily="34" charset="0"/>
              </a:rPr>
              <a:t> </a:t>
            </a:r>
            <a:endParaRPr lang="fil-PH" b="1" dirty="0">
              <a:latin typeface="Arial Narrow" pitchFamily="34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6921159" y="4264077"/>
            <a:ext cx="642295" cy="838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32" name="TextBox 31"/>
          <p:cNvSpPr txBox="1"/>
          <p:nvPr/>
        </p:nvSpPr>
        <p:spPr>
          <a:xfrm>
            <a:off x="6574437" y="4492677"/>
            <a:ext cx="1350363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Marketing</a:t>
            </a:r>
            <a:endParaRPr lang="fil-PH" sz="1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bp.com.cn/en/images/zi_r4_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62" y="-1"/>
            <a:ext cx="9022162" cy="683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fil-PH" dirty="0" smtClean="0">
                <a:solidFill>
                  <a:srgbClr val="0070C0"/>
                </a:solidFill>
              </a:rPr>
              <a:t>Organizational chart of a manufacturing plant</a:t>
            </a:r>
            <a:endParaRPr lang="fil-PH" dirty="0">
              <a:solidFill>
                <a:srgbClr val="0070C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14600" y="1828800"/>
            <a:ext cx="3886200" cy="838200"/>
            <a:chOff x="2514600" y="1828800"/>
            <a:chExt cx="3886200" cy="838200"/>
          </a:xfrm>
        </p:grpSpPr>
        <p:sp>
          <p:nvSpPr>
            <p:cNvPr id="3" name="Flowchart: Connector 2"/>
            <p:cNvSpPr/>
            <p:nvPr/>
          </p:nvSpPr>
          <p:spPr>
            <a:xfrm>
              <a:off x="3657600" y="1828800"/>
              <a:ext cx="1600200" cy="838200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514600" y="2057400"/>
              <a:ext cx="3886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il-PH" b="1" dirty="0" smtClean="0">
                  <a:latin typeface="Arial Narrow" pitchFamily="34" charset="0"/>
                </a:rPr>
                <a:t>MANUFACTURING FIRM</a:t>
              </a:r>
              <a:endParaRPr lang="fil-PH" b="1" dirty="0">
                <a:latin typeface="Arial Narrow" pitchFamily="34" charset="0"/>
              </a:endParaRPr>
            </a:p>
          </p:txBody>
        </p:sp>
      </p:grpSp>
      <p:cxnSp>
        <p:nvCxnSpPr>
          <p:cNvPr id="6" name="Straight Connector 5"/>
          <p:cNvCxnSpPr>
            <a:stCxn id="3" idx="4"/>
          </p:cNvCxnSpPr>
          <p:nvPr/>
        </p:nvCxnSpPr>
        <p:spPr>
          <a:xfrm>
            <a:off x="4457700" y="2667000"/>
            <a:ext cx="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47800" y="2971800"/>
            <a:ext cx="5791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2971800"/>
            <a:ext cx="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54847" y="2971800"/>
            <a:ext cx="0" cy="127105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93659" y="2971800"/>
            <a:ext cx="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31" idx="0"/>
          </p:cNvCxnSpPr>
          <p:nvPr/>
        </p:nvCxnSpPr>
        <p:spPr>
          <a:xfrm>
            <a:off x="7239000" y="2971800"/>
            <a:ext cx="3307" cy="129227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85800" y="3276600"/>
            <a:ext cx="1559859" cy="838200"/>
            <a:chOff x="2514600" y="1828800"/>
            <a:chExt cx="3886200" cy="838200"/>
          </a:xfrm>
        </p:grpSpPr>
        <p:sp>
          <p:nvSpPr>
            <p:cNvPr id="19" name="Flowchart: Connector 18"/>
            <p:cNvSpPr/>
            <p:nvPr/>
          </p:nvSpPr>
          <p:spPr>
            <a:xfrm>
              <a:off x="3657600" y="1828800"/>
              <a:ext cx="1600200" cy="838200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2057400"/>
              <a:ext cx="38862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l-PH" b="1" dirty="0" smtClean="0">
                  <a:latin typeface="Arial Narrow" pitchFamily="34" charset="0"/>
                </a:rPr>
                <a:t>Finance </a:t>
              </a:r>
              <a:endParaRPr lang="fil-PH" b="1" dirty="0">
                <a:latin typeface="Arial Narrow" pitchFamily="34" charset="0"/>
              </a:endParaRPr>
            </a:p>
          </p:txBody>
        </p:sp>
      </p:grpSp>
      <p:sp>
        <p:nvSpPr>
          <p:cNvPr id="25" name="Flowchart: Connector 24"/>
          <p:cNvSpPr/>
          <p:nvPr/>
        </p:nvSpPr>
        <p:spPr>
          <a:xfrm>
            <a:off x="2933700" y="4242854"/>
            <a:ext cx="642295" cy="838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26" name="TextBox 25"/>
          <p:cNvSpPr txBox="1"/>
          <p:nvPr/>
        </p:nvSpPr>
        <p:spPr>
          <a:xfrm>
            <a:off x="2171700" y="4471454"/>
            <a:ext cx="2286000" cy="338554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Quality Assurance/Control</a:t>
            </a:r>
            <a:endParaRPr lang="fil-PH" b="1" dirty="0">
              <a:latin typeface="Arial Narrow" pitchFamily="34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4988859" y="3276600"/>
            <a:ext cx="642295" cy="838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29" name="TextBox 28"/>
          <p:cNvSpPr txBox="1"/>
          <p:nvPr/>
        </p:nvSpPr>
        <p:spPr>
          <a:xfrm>
            <a:off x="4495800" y="3505200"/>
            <a:ext cx="1559859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Plant Department</a:t>
            </a:r>
            <a:r>
              <a:rPr lang="fil-PH" b="1" dirty="0" smtClean="0">
                <a:latin typeface="Arial Narrow" pitchFamily="34" charset="0"/>
              </a:rPr>
              <a:t> </a:t>
            </a:r>
            <a:endParaRPr lang="fil-PH" b="1" dirty="0">
              <a:latin typeface="Arial Narrow" pitchFamily="34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6921159" y="4264077"/>
            <a:ext cx="642295" cy="838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32" name="TextBox 31"/>
          <p:cNvSpPr txBox="1"/>
          <p:nvPr/>
        </p:nvSpPr>
        <p:spPr>
          <a:xfrm>
            <a:off x="6574437" y="4492677"/>
            <a:ext cx="1350363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Marketing</a:t>
            </a:r>
            <a:endParaRPr lang="fil-PH" sz="1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2219 L 0.39167 -0.3650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8" y="-19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bp.com.cn/en/images/zi_r4_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62" y="-1"/>
            <a:ext cx="9022162" cy="683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fil-PH" dirty="0" smtClean="0">
                <a:solidFill>
                  <a:srgbClr val="0070C0"/>
                </a:solidFill>
              </a:rPr>
              <a:t>Organizational chart of a manufacturing plant</a:t>
            </a:r>
            <a:endParaRPr lang="fil-PH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947446"/>
            <a:ext cx="2286000" cy="338554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Quality Assurance/Control</a:t>
            </a:r>
            <a:endParaRPr lang="fil-PH" b="1" dirty="0">
              <a:latin typeface="Arial Narrow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181600" y="2116723"/>
            <a:ext cx="60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16836" y="1947446"/>
            <a:ext cx="22860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Quality Control Manager</a:t>
            </a:r>
            <a:endParaRPr lang="fil-PH" b="1" dirty="0">
              <a:latin typeface="Arial Narrow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800600" y="2286000"/>
            <a:ext cx="0" cy="457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2743200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elay 33"/>
          <p:cNvSpPr/>
          <p:nvPr/>
        </p:nvSpPr>
        <p:spPr>
          <a:xfrm flipH="1">
            <a:off x="5304644" y="2499610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35" name="Flowchart: Delay 34"/>
          <p:cNvSpPr/>
          <p:nvPr/>
        </p:nvSpPr>
        <p:spPr>
          <a:xfrm>
            <a:off x="5799944" y="2499610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36" name="TextBox 35"/>
          <p:cNvSpPr txBox="1"/>
          <p:nvPr/>
        </p:nvSpPr>
        <p:spPr>
          <a:xfrm>
            <a:off x="5715000" y="2587823"/>
            <a:ext cx="242406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Materials Inspection Section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800600" y="2722458"/>
            <a:ext cx="0" cy="5806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14938" y="3303093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Delay 40"/>
          <p:cNvSpPr/>
          <p:nvPr/>
        </p:nvSpPr>
        <p:spPr>
          <a:xfrm flipH="1">
            <a:off x="5318982" y="3059503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42" name="Flowchart: Delay 41"/>
          <p:cNvSpPr/>
          <p:nvPr/>
        </p:nvSpPr>
        <p:spPr>
          <a:xfrm>
            <a:off x="5814282" y="3059503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43" name="TextBox 42"/>
          <p:cNvSpPr txBox="1"/>
          <p:nvPr/>
        </p:nvSpPr>
        <p:spPr>
          <a:xfrm>
            <a:off x="5715001" y="3147716"/>
            <a:ext cx="24698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Analytical Laboratory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786262" y="3228381"/>
            <a:ext cx="14338" cy="65781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800600" y="3886200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Delay 45"/>
          <p:cNvSpPr/>
          <p:nvPr/>
        </p:nvSpPr>
        <p:spPr>
          <a:xfrm flipH="1">
            <a:off x="5304644" y="3642610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47" name="Flowchart: Delay 46"/>
          <p:cNvSpPr/>
          <p:nvPr/>
        </p:nvSpPr>
        <p:spPr>
          <a:xfrm>
            <a:off x="5799944" y="3642610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48" name="TextBox 47"/>
          <p:cNvSpPr txBox="1"/>
          <p:nvPr/>
        </p:nvSpPr>
        <p:spPr>
          <a:xfrm>
            <a:off x="5715000" y="3730823"/>
            <a:ext cx="24698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Biological Testing Laboratory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00600" y="3865458"/>
            <a:ext cx="0" cy="5806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800600" y="4446093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Delay 50"/>
          <p:cNvSpPr/>
          <p:nvPr/>
        </p:nvSpPr>
        <p:spPr>
          <a:xfrm flipH="1">
            <a:off x="5304644" y="4202503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52" name="Flowchart: Delay 51"/>
          <p:cNvSpPr/>
          <p:nvPr/>
        </p:nvSpPr>
        <p:spPr>
          <a:xfrm>
            <a:off x="5799944" y="4202503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53" name="TextBox 52"/>
          <p:cNvSpPr txBox="1"/>
          <p:nvPr/>
        </p:nvSpPr>
        <p:spPr>
          <a:xfrm>
            <a:off x="5715000" y="4290716"/>
            <a:ext cx="246984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Spec &amp; Analytical Dev’t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800600" y="4371381"/>
            <a:ext cx="0" cy="65781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800600" y="5029200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Delay 55"/>
          <p:cNvSpPr/>
          <p:nvPr/>
        </p:nvSpPr>
        <p:spPr>
          <a:xfrm flipH="1">
            <a:off x="5304644" y="4785610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57" name="Flowchart: Delay 56"/>
          <p:cNvSpPr/>
          <p:nvPr/>
        </p:nvSpPr>
        <p:spPr>
          <a:xfrm>
            <a:off x="5799944" y="4785610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58" name="TextBox 57"/>
          <p:cNvSpPr txBox="1"/>
          <p:nvPr/>
        </p:nvSpPr>
        <p:spPr>
          <a:xfrm>
            <a:off x="5715000" y="4873823"/>
            <a:ext cx="242406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Quality Coordinating Office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962400" y="2286000"/>
            <a:ext cx="0" cy="7957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286000" y="2709446"/>
            <a:ext cx="1676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dirty="0" smtClean="0">
                <a:latin typeface="Monotype Corsiva" pitchFamily="66" charset="0"/>
              </a:rPr>
              <a:t>Control Functions</a:t>
            </a:r>
            <a:endParaRPr lang="fil-PH" dirty="0">
              <a:latin typeface="Monotype Corsiva" pitchFamily="66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3295557" y="3063953"/>
            <a:ext cx="0" cy="36504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773619" y="3423253"/>
            <a:ext cx="1133644" cy="369332"/>
          </a:xfrm>
          <a:prstGeom prst="rect">
            <a:avLst/>
          </a:prstGeom>
          <a:solidFill>
            <a:schemeClr val="accent3">
              <a:lumMod val="75000"/>
              <a:alpha val="39000"/>
            </a:schemeClr>
          </a:solidFill>
        </p:spPr>
        <p:txBody>
          <a:bodyPr wrap="none" rtlCol="0">
            <a:spAutoFit/>
          </a:bodyPr>
          <a:lstStyle/>
          <a:p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61300" y="3821668"/>
            <a:ext cx="1377300" cy="369332"/>
          </a:xfrm>
          <a:prstGeom prst="rect">
            <a:avLst/>
          </a:prstGeom>
          <a:solidFill>
            <a:srgbClr val="00B050">
              <a:alpha val="49000"/>
            </a:srgbClr>
          </a:solidFill>
        </p:spPr>
        <p:txBody>
          <a:bodyPr wrap="none" rtlCol="0">
            <a:spAutoFit/>
          </a:bodyPr>
          <a:lstStyle/>
          <a:p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33600" y="4267200"/>
            <a:ext cx="2371621" cy="646331"/>
          </a:xfrm>
          <a:prstGeom prst="rect">
            <a:avLst/>
          </a:prstGeom>
          <a:solidFill>
            <a:schemeClr val="tx2">
              <a:lumMod val="60000"/>
              <a:lumOff val="4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 review  &amp; release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38400" y="4964668"/>
            <a:ext cx="1877437" cy="369332"/>
          </a:xfrm>
          <a:prstGeom prst="rect">
            <a:avLst/>
          </a:prstGeom>
          <a:solidFill>
            <a:schemeClr val="accent2">
              <a:alpha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functions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6949922" y="1752052"/>
            <a:ext cx="0" cy="1948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hlinkClick r:id="rId3" action="ppaction://hlinkpres?slideindex=1&amp;slidetitle="/>
          </p:cNvPr>
          <p:cNvSpPr txBox="1"/>
          <p:nvPr/>
        </p:nvSpPr>
        <p:spPr>
          <a:xfrm>
            <a:off x="3733800" y="5715000"/>
            <a:ext cx="1576438" cy="58477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CGMP</a:t>
            </a:r>
            <a:endParaRPr lang="fil-P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6949922" y="1752052"/>
            <a:ext cx="158447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534400" y="1752052"/>
            <a:ext cx="0" cy="42553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4" idx="3"/>
          </p:cNvCxnSpPr>
          <p:nvPr/>
        </p:nvCxnSpPr>
        <p:spPr>
          <a:xfrm flipV="1">
            <a:off x="5310238" y="6007387"/>
            <a:ext cx="3224162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8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7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 tmFilter="0,0; .5, 1; 1, 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 tmFilter="0,0; .5, 1; 1, 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 tmFilter="0,0; .5, 1; 1, 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 tmFilter="0,0; .5, 1; 1, 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34" grpId="0" animBg="1"/>
      <p:bldP spid="35" grpId="0" animBg="1"/>
      <p:bldP spid="35" grpId="1" animBg="1"/>
      <p:bldP spid="36" grpId="0" animBg="1"/>
      <p:bldP spid="41" grpId="0" animBg="1"/>
      <p:bldP spid="42" grpId="0" animBg="1"/>
      <p:bldP spid="42" grpId="1" animBg="1"/>
      <p:bldP spid="43" grpId="0" animBg="1"/>
      <p:bldP spid="46" grpId="0" animBg="1"/>
      <p:bldP spid="47" grpId="0" animBg="1"/>
      <p:bldP spid="47" grpId="1" animBg="1"/>
      <p:bldP spid="48" grpId="0" animBg="1"/>
      <p:bldP spid="51" grpId="0" animBg="1"/>
      <p:bldP spid="52" grpId="0" animBg="1"/>
      <p:bldP spid="52" grpId="1" animBg="1"/>
      <p:bldP spid="53" grpId="0" animBg="1"/>
      <p:bldP spid="56" grpId="0" animBg="1"/>
      <p:bldP spid="57" grpId="0" animBg="1"/>
      <p:bldP spid="57" grpId="1" animBg="1"/>
      <p:bldP spid="58" grpId="0" animBg="1"/>
      <p:bldP spid="64" grpId="0" animBg="1"/>
      <p:bldP spid="68" grpId="0" animBg="1"/>
      <p:bldP spid="70" grpId="0" animBg="1"/>
      <p:bldP spid="71" grpId="0" animBg="1"/>
      <p:bldP spid="72" grpId="0" animBg="1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bp.com.cn/en/images/zi_r4_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62" y="-1"/>
            <a:ext cx="9022162" cy="683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fil-PH" dirty="0" smtClean="0">
                <a:solidFill>
                  <a:srgbClr val="0070C0"/>
                </a:solidFill>
              </a:rPr>
              <a:t>Organizational chart of a manufacturing plant</a:t>
            </a:r>
            <a:endParaRPr lang="fil-PH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947446"/>
            <a:ext cx="2286000" cy="338554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Quality Assurance/Control</a:t>
            </a:r>
            <a:endParaRPr lang="fil-PH" b="1" dirty="0">
              <a:latin typeface="Arial Narrow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181600" y="2116723"/>
            <a:ext cx="60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16836" y="1947446"/>
            <a:ext cx="22860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1600" b="1" dirty="0" smtClean="0">
                <a:latin typeface="Arial Narrow" pitchFamily="34" charset="0"/>
              </a:rPr>
              <a:t>Quality Control Manager</a:t>
            </a:r>
            <a:endParaRPr lang="fil-PH" b="1" dirty="0">
              <a:latin typeface="Arial Narrow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800600" y="2286000"/>
            <a:ext cx="0" cy="457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2743200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elay 33"/>
          <p:cNvSpPr/>
          <p:nvPr/>
        </p:nvSpPr>
        <p:spPr>
          <a:xfrm flipH="1">
            <a:off x="5304644" y="2499610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35" name="Flowchart: Delay 34"/>
          <p:cNvSpPr/>
          <p:nvPr/>
        </p:nvSpPr>
        <p:spPr>
          <a:xfrm>
            <a:off x="8077200" y="2499610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36" name="TextBox 35"/>
          <p:cNvSpPr txBox="1"/>
          <p:nvPr/>
        </p:nvSpPr>
        <p:spPr>
          <a:xfrm>
            <a:off x="5715000" y="2587823"/>
            <a:ext cx="242406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Materials Inspection Section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800600" y="2722458"/>
            <a:ext cx="0" cy="5806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14938" y="3303093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Delay 40"/>
          <p:cNvSpPr/>
          <p:nvPr/>
        </p:nvSpPr>
        <p:spPr>
          <a:xfrm flipH="1">
            <a:off x="5318982" y="3059503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42" name="Flowchart: Delay 41"/>
          <p:cNvSpPr/>
          <p:nvPr/>
        </p:nvSpPr>
        <p:spPr>
          <a:xfrm>
            <a:off x="8091538" y="3059503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43" name="TextBox 42"/>
          <p:cNvSpPr txBox="1"/>
          <p:nvPr/>
        </p:nvSpPr>
        <p:spPr>
          <a:xfrm>
            <a:off x="5715001" y="3147716"/>
            <a:ext cx="24698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Analytical Laboratory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786262" y="3228381"/>
            <a:ext cx="14338" cy="65781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800600" y="3886200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Delay 45"/>
          <p:cNvSpPr/>
          <p:nvPr/>
        </p:nvSpPr>
        <p:spPr>
          <a:xfrm flipH="1">
            <a:off x="5304644" y="3642610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47" name="Flowchart: Delay 46"/>
          <p:cNvSpPr/>
          <p:nvPr/>
        </p:nvSpPr>
        <p:spPr>
          <a:xfrm>
            <a:off x="8077200" y="3642610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48" name="TextBox 47"/>
          <p:cNvSpPr txBox="1"/>
          <p:nvPr/>
        </p:nvSpPr>
        <p:spPr>
          <a:xfrm>
            <a:off x="5715000" y="3730823"/>
            <a:ext cx="24698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Biological Testing Laboratory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800600" y="3865458"/>
            <a:ext cx="0" cy="5806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800600" y="4446093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Delay 50"/>
          <p:cNvSpPr/>
          <p:nvPr/>
        </p:nvSpPr>
        <p:spPr>
          <a:xfrm flipH="1">
            <a:off x="5304644" y="4202503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52" name="Flowchart: Delay 51"/>
          <p:cNvSpPr/>
          <p:nvPr/>
        </p:nvSpPr>
        <p:spPr>
          <a:xfrm>
            <a:off x="8077200" y="4202503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53" name="TextBox 52"/>
          <p:cNvSpPr txBox="1"/>
          <p:nvPr/>
        </p:nvSpPr>
        <p:spPr>
          <a:xfrm>
            <a:off x="5715000" y="4290716"/>
            <a:ext cx="246984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Spec &amp; Analytical Dev’t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800600" y="4371381"/>
            <a:ext cx="0" cy="65781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800600" y="5029200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Delay 55"/>
          <p:cNvSpPr/>
          <p:nvPr/>
        </p:nvSpPr>
        <p:spPr>
          <a:xfrm flipH="1">
            <a:off x="5304644" y="4785610"/>
            <a:ext cx="495300" cy="445697"/>
          </a:xfrm>
          <a:prstGeom prst="flowChartDela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57" name="Flowchart: Delay 56"/>
          <p:cNvSpPr/>
          <p:nvPr/>
        </p:nvSpPr>
        <p:spPr>
          <a:xfrm>
            <a:off x="8077200" y="4785610"/>
            <a:ext cx="524656" cy="439946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58" name="TextBox 57"/>
          <p:cNvSpPr txBox="1"/>
          <p:nvPr/>
        </p:nvSpPr>
        <p:spPr>
          <a:xfrm>
            <a:off x="5715000" y="4873823"/>
            <a:ext cx="242406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l-PH" sz="1400" u="sng" dirty="0" smtClean="0">
                <a:solidFill>
                  <a:srgbClr val="FF0000"/>
                </a:solidFill>
              </a:rPr>
              <a:t>Quality Coordinating Office</a:t>
            </a:r>
            <a:endParaRPr lang="fil-PH" sz="1400" u="sng" dirty="0">
              <a:solidFill>
                <a:srgbClr val="FF000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962400" y="2286000"/>
            <a:ext cx="0" cy="7957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286000" y="2709446"/>
            <a:ext cx="1676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dirty="0" smtClean="0">
                <a:latin typeface="Monotype Corsiva" pitchFamily="66" charset="0"/>
              </a:rPr>
              <a:t>Control Functions</a:t>
            </a:r>
            <a:endParaRPr lang="fil-PH" dirty="0">
              <a:latin typeface="Monotype Corsiva" pitchFamily="66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3295557" y="3063953"/>
            <a:ext cx="0" cy="36504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773619" y="3423253"/>
            <a:ext cx="1133644" cy="369332"/>
          </a:xfrm>
          <a:prstGeom prst="rect">
            <a:avLst/>
          </a:prstGeom>
          <a:solidFill>
            <a:schemeClr val="accent3">
              <a:lumMod val="75000"/>
              <a:alpha val="39000"/>
            </a:schemeClr>
          </a:solidFill>
        </p:spPr>
        <p:txBody>
          <a:bodyPr wrap="none" rtlCol="0">
            <a:spAutoFit/>
          </a:bodyPr>
          <a:lstStyle/>
          <a:p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61300" y="3821668"/>
            <a:ext cx="1377300" cy="369332"/>
          </a:xfrm>
          <a:prstGeom prst="rect">
            <a:avLst/>
          </a:prstGeom>
          <a:solidFill>
            <a:srgbClr val="00B050">
              <a:alpha val="49000"/>
            </a:srgbClr>
          </a:solidFill>
        </p:spPr>
        <p:txBody>
          <a:bodyPr wrap="none" rtlCol="0">
            <a:spAutoFit/>
          </a:bodyPr>
          <a:lstStyle/>
          <a:p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33600" y="4267200"/>
            <a:ext cx="2371621" cy="646331"/>
          </a:xfrm>
          <a:prstGeom prst="rect">
            <a:avLst/>
          </a:prstGeom>
          <a:solidFill>
            <a:schemeClr val="tx2">
              <a:lumMod val="60000"/>
              <a:lumOff val="4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 review  &amp; release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38400" y="4964668"/>
            <a:ext cx="1877437" cy="369332"/>
          </a:xfrm>
          <a:prstGeom prst="rect">
            <a:avLst/>
          </a:prstGeom>
          <a:solidFill>
            <a:schemeClr val="accent2">
              <a:alpha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fil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functions</a:t>
            </a:r>
            <a:endParaRPr lang="fil-P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6949922" y="1752052"/>
            <a:ext cx="0" cy="1948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hlinkClick r:id="rId3" action="ppaction://hlinkpres?slideindex=1&amp;slidetitle="/>
          </p:cNvPr>
          <p:cNvSpPr txBox="1"/>
          <p:nvPr/>
        </p:nvSpPr>
        <p:spPr>
          <a:xfrm>
            <a:off x="3733800" y="5715000"/>
            <a:ext cx="1576438" cy="58477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l-P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CGMP</a:t>
            </a:r>
            <a:endParaRPr lang="fil-P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6949922" y="1752052"/>
            <a:ext cx="158447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534400" y="1752052"/>
            <a:ext cx="0" cy="42553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4" idx="3"/>
          </p:cNvCxnSpPr>
          <p:nvPr/>
        </p:nvCxnSpPr>
        <p:spPr>
          <a:xfrm flipV="1">
            <a:off x="5310238" y="6007387"/>
            <a:ext cx="3224162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5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429000" cy="685482"/>
          </a:xfrm>
        </p:spPr>
        <p:txBody>
          <a:bodyPr>
            <a:normAutofit/>
          </a:bodyPr>
          <a:lstStyle/>
          <a:p>
            <a:r>
              <a:rPr lang="fil-PH" dirty="0" smtClean="0">
                <a:solidFill>
                  <a:srgbClr val="C00000"/>
                </a:solidFill>
              </a:rPr>
              <a:t>QUALITY</a:t>
            </a:r>
            <a:endParaRPr lang="fil-PH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739205"/>
            <a:ext cx="7772400" cy="1384995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lang="fil-PH" sz="2800" dirty="0" smtClean="0">
                <a:latin typeface="Bradley Hand ITC" pitchFamily="66" charset="0"/>
              </a:rPr>
              <a:t>...characteristic of a product which is comparable to a standard in measuring the uniformity of a product and determine its degree of acceptability</a:t>
            </a:r>
            <a:endParaRPr lang="fil-PH" sz="2800" dirty="0">
              <a:latin typeface="Bradley Hand ITC" pitchFamily="66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505200"/>
            <a:ext cx="5105400" cy="685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l-PH" dirty="0" smtClean="0">
                <a:solidFill>
                  <a:srgbClr val="C00000"/>
                </a:solidFill>
              </a:rPr>
              <a:t>QUALITY CONTROL</a:t>
            </a:r>
            <a:endParaRPr lang="fil-PH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177605"/>
            <a:ext cx="7772400" cy="138499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l-PH" sz="2800" dirty="0" smtClean="0">
                <a:latin typeface="Bradley Hand ITC" pitchFamily="66" charset="0"/>
              </a:rPr>
              <a:t>...is a tool which gives the assurance that a product conforms to standards and specifications through a system of inspection, analysis and action</a:t>
            </a:r>
            <a:endParaRPr lang="fil-PH" sz="2800" dirty="0">
              <a:latin typeface="Bradley Hand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10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8" name="Arc 7"/>
          <p:cNvSpPr/>
          <p:nvPr/>
        </p:nvSpPr>
        <p:spPr>
          <a:xfrm rot="3397895">
            <a:off x="260984" y="2277134"/>
            <a:ext cx="3429000" cy="3276600"/>
          </a:xfrm>
          <a:prstGeom prst="arc">
            <a:avLst>
              <a:gd name="adj1" fmla="val 4078231"/>
              <a:gd name="adj2" fmla="val 3988067"/>
            </a:avLst>
          </a:prstGeom>
          <a:solidFill>
            <a:srgbClr val="C00000"/>
          </a:solidFill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grpSp>
        <p:nvGrpSpPr>
          <p:cNvPr id="18" name="Group 17"/>
          <p:cNvGrpSpPr/>
          <p:nvPr/>
        </p:nvGrpSpPr>
        <p:grpSpPr>
          <a:xfrm>
            <a:off x="2286000" y="1524000"/>
            <a:ext cx="6476999" cy="1387434"/>
            <a:chOff x="2286000" y="2514600"/>
            <a:chExt cx="6476999" cy="1387434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2286000" y="2895600"/>
              <a:ext cx="1038223" cy="100643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Alternate Process 16"/>
            <p:cNvSpPr/>
            <p:nvPr/>
          </p:nvSpPr>
          <p:spPr>
            <a:xfrm>
              <a:off x="3324223" y="2514600"/>
              <a:ext cx="5438776" cy="762000"/>
            </a:xfrm>
            <a:prstGeom prst="flowChartAlternateProcess">
              <a:avLst/>
            </a:prstGeom>
            <a:solidFill>
              <a:schemeClr val="bg1">
                <a:alpha val="43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l-PH" sz="1700" b="1" dirty="0" smtClean="0">
                  <a:solidFill>
                    <a:srgbClr val="C00000"/>
                  </a:solidFill>
                </a:rPr>
                <a:t>Eliminates the risk of marketing unsafe products</a:t>
              </a:r>
              <a:endParaRPr lang="fil-PH" sz="17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66999" y="2362200"/>
            <a:ext cx="6096001" cy="762000"/>
            <a:chOff x="2666998" y="2514600"/>
            <a:chExt cx="6096001" cy="7620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2666998" y="2895600"/>
              <a:ext cx="657225" cy="33646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Alternate Process 20"/>
            <p:cNvSpPr/>
            <p:nvPr/>
          </p:nvSpPr>
          <p:spPr>
            <a:xfrm>
              <a:off x="3324223" y="2514600"/>
              <a:ext cx="5438776" cy="762000"/>
            </a:xfrm>
            <a:prstGeom prst="flowChartAlternateProcess">
              <a:avLst/>
            </a:prstGeom>
            <a:solidFill>
              <a:schemeClr val="bg1">
                <a:alpha val="43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l-PH" sz="1700" b="1" dirty="0" smtClean="0">
                  <a:solidFill>
                    <a:srgbClr val="C00000"/>
                  </a:solidFill>
                </a:rPr>
                <a:t>Guarantee conformances to regulatory requirements</a:t>
              </a:r>
              <a:endParaRPr lang="fil-PH" sz="17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02794" y="3200400"/>
            <a:ext cx="5460206" cy="762000"/>
            <a:chOff x="3302793" y="2514600"/>
            <a:chExt cx="5460206" cy="7620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302793" y="2895600"/>
              <a:ext cx="500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lowchart: Alternate Process 24"/>
            <p:cNvSpPr/>
            <p:nvPr/>
          </p:nvSpPr>
          <p:spPr>
            <a:xfrm>
              <a:off x="3324223" y="2514600"/>
              <a:ext cx="5438776" cy="762000"/>
            </a:xfrm>
            <a:prstGeom prst="flowChartAlternateProcess">
              <a:avLst/>
            </a:prstGeom>
            <a:solidFill>
              <a:schemeClr val="bg1">
                <a:alpha val="43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l-PH" sz="1700" b="1" dirty="0" smtClean="0">
                  <a:solidFill>
                    <a:srgbClr val="C00000"/>
                  </a:solidFill>
                </a:rPr>
                <a:t>Ensure product efficacy &amp; safety</a:t>
              </a:r>
              <a:endParaRPr lang="fil-PH" sz="17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24212" y="4038600"/>
            <a:ext cx="5538788" cy="762000"/>
            <a:chOff x="3224211" y="2514600"/>
            <a:chExt cx="5538788" cy="7620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3224211" y="2895600"/>
              <a:ext cx="100012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lowchart: Alternate Process 29"/>
            <p:cNvSpPr/>
            <p:nvPr/>
          </p:nvSpPr>
          <p:spPr>
            <a:xfrm>
              <a:off x="3324223" y="2514600"/>
              <a:ext cx="5438776" cy="762000"/>
            </a:xfrm>
            <a:prstGeom prst="flowChartAlternateProcess">
              <a:avLst/>
            </a:prstGeom>
            <a:solidFill>
              <a:schemeClr val="bg1">
                <a:alpha val="43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l-PH" sz="1700" b="1" dirty="0" smtClean="0">
                  <a:solidFill>
                    <a:srgbClr val="C00000"/>
                  </a:solidFill>
                </a:rPr>
                <a:t>Reduce operating costs &amp; losses</a:t>
              </a:r>
              <a:endParaRPr lang="fil-PH" sz="17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66999" y="4876800"/>
            <a:ext cx="6096000" cy="762000"/>
            <a:chOff x="2666999" y="2514600"/>
            <a:chExt cx="6096000" cy="7620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666999" y="2656460"/>
              <a:ext cx="657224" cy="23914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lowchart: Alternate Process 32"/>
            <p:cNvSpPr/>
            <p:nvPr/>
          </p:nvSpPr>
          <p:spPr>
            <a:xfrm>
              <a:off x="3324223" y="2514600"/>
              <a:ext cx="5438776" cy="762000"/>
            </a:xfrm>
            <a:prstGeom prst="flowChartAlternateProcess">
              <a:avLst/>
            </a:prstGeom>
            <a:solidFill>
              <a:schemeClr val="bg1">
                <a:alpha val="43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l-PH" sz="1700" b="1" dirty="0" smtClean="0">
                  <a:solidFill>
                    <a:srgbClr val="C00000"/>
                  </a:solidFill>
                </a:rPr>
                <a:t>Produce higher employee morale</a:t>
              </a:r>
              <a:endParaRPr lang="fil-PH" sz="17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5105400"/>
            <a:ext cx="6476999" cy="1371600"/>
            <a:chOff x="2286000" y="1905000"/>
            <a:chExt cx="6476999" cy="13716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286000" y="1905000"/>
              <a:ext cx="1038223" cy="9906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lowchart: Alternate Process 35"/>
            <p:cNvSpPr/>
            <p:nvPr/>
          </p:nvSpPr>
          <p:spPr>
            <a:xfrm>
              <a:off x="3324223" y="2514600"/>
              <a:ext cx="5438776" cy="762000"/>
            </a:xfrm>
            <a:prstGeom prst="flowChartAlternateProcess">
              <a:avLst/>
            </a:prstGeom>
            <a:solidFill>
              <a:schemeClr val="bg1">
                <a:alpha val="43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l-PH" sz="1700" b="1" dirty="0" smtClean="0">
                  <a:solidFill>
                    <a:srgbClr val="C00000"/>
                  </a:solidFill>
                </a:rPr>
                <a:t>Motivate medical professions to prescribe  or sell the product</a:t>
              </a:r>
              <a:endParaRPr lang="fil-PH" sz="17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Flowchart: Delay 10"/>
          <p:cNvSpPr/>
          <p:nvPr/>
        </p:nvSpPr>
        <p:spPr>
          <a:xfrm>
            <a:off x="52430" y="2667000"/>
            <a:ext cx="3271793" cy="2590800"/>
          </a:xfrm>
          <a:prstGeom prst="flowChartDelay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4" name="TextBox 3"/>
          <p:cNvSpPr txBox="1"/>
          <p:nvPr/>
        </p:nvSpPr>
        <p:spPr>
          <a:xfrm>
            <a:off x="0" y="3079668"/>
            <a:ext cx="2666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400" dirty="0" smtClean="0">
                <a:latin typeface="+mj-lt"/>
              </a:rPr>
              <a:t>Benefits of having a Quality Control Department</a:t>
            </a:r>
            <a:endParaRPr lang="fil-PH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827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42271" cy="5791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l-P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QUALITY CONTROL    </a:t>
            </a:r>
            <a:endParaRPr lang="fil-P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735" y="3200400"/>
            <a:ext cx="3754529" cy="990600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glow rad="203200">
              <a:schemeClr val="accent5">
                <a:satMod val="175000"/>
                <a:alpha val="35000"/>
              </a:schemeClr>
            </a:glow>
            <a:outerShdw blurRad="76200" dist="38100" dir="2700000" sx="102000" sy="102000" algn="tl" rotWithShape="0">
              <a:prstClr val="black">
                <a:alpha val="40000"/>
              </a:prstClr>
            </a:outerShdw>
            <a:softEdge rad="63500"/>
          </a:effectLst>
        </p:spPr>
        <p:txBody>
          <a:bodyPr>
            <a:normAutofit/>
          </a:bodyPr>
          <a:lstStyle/>
          <a:p>
            <a:pPr algn="ctr"/>
            <a:r>
              <a:rPr lang="fil-PH" sz="2800" dirty="0" smtClean="0"/>
              <a:t>Standards &amp; specifications</a:t>
            </a:r>
            <a:endParaRPr lang="fil-PH" sz="2800" dirty="0"/>
          </a:p>
        </p:txBody>
      </p:sp>
      <p:sp>
        <p:nvSpPr>
          <p:cNvPr id="3" name="Chevron 2"/>
          <p:cNvSpPr/>
          <p:nvPr/>
        </p:nvSpPr>
        <p:spPr>
          <a:xfrm rot="13449274">
            <a:off x="2209800" y="2743200"/>
            <a:ext cx="609600" cy="5334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" y="1143000"/>
            <a:ext cx="2209800" cy="2590800"/>
          </a:xfrm>
          <a:prstGeom prst="roundRect">
            <a:avLst/>
          </a:prstGeom>
          <a:solidFill>
            <a:srgbClr val="C00000"/>
          </a:solidFill>
          <a:ln w="476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l-PH" b="1" dirty="0" smtClean="0">
                <a:solidFill>
                  <a:schemeClr val="bg1"/>
                </a:solidFill>
              </a:rPr>
              <a:t>FORMULA</a:t>
            </a:r>
          </a:p>
          <a:p>
            <a:pPr algn="ctr"/>
            <a:endParaRPr lang="fil-PH" b="1" dirty="0" smtClean="0">
              <a:solidFill>
                <a:schemeClr val="bg1"/>
              </a:solidFill>
            </a:endParaRPr>
          </a:p>
          <a:p>
            <a:pPr algn="ctr"/>
            <a:r>
              <a:rPr lang="fil-PH" sz="2400" dirty="0" smtClean="0">
                <a:solidFill>
                  <a:schemeClr val="bg1"/>
                </a:solidFill>
                <a:latin typeface="Bradley Hand ITC" pitchFamily="66" charset="0"/>
              </a:rPr>
              <a:t>Concise &amp; precise statement of ingredients</a:t>
            </a:r>
            <a:endParaRPr lang="fil-PH" sz="24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7" name="Chevron 36"/>
          <p:cNvSpPr/>
          <p:nvPr/>
        </p:nvSpPr>
        <p:spPr>
          <a:xfrm rot="8023961">
            <a:off x="2234153" y="4100309"/>
            <a:ext cx="609600" cy="5334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5794" y="3901440"/>
            <a:ext cx="2209800" cy="2590800"/>
          </a:xfrm>
          <a:prstGeom prst="roundRect">
            <a:avLst/>
          </a:prstGeom>
          <a:solidFill>
            <a:srgbClr val="C00000"/>
          </a:solidFill>
          <a:ln w="476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l-PH" b="1" dirty="0" smtClean="0">
                <a:solidFill>
                  <a:schemeClr val="bg1"/>
                </a:solidFill>
              </a:rPr>
              <a:t>RAW MATERIAL </a:t>
            </a:r>
          </a:p>
          <a:p>
            <a:pPr algn="ctr"/>
            <a:endParaRPr lang="fil-PH" b="1" dirty="0" smtClean="0">
              <a:solidFill>
                <a:schemeClr val="bg1"/>
              </a:solidFill>
            </a:endParaRPr>
          </a:p>
          <a:p>
            <a:pPr algn="ctr"/>
            <a:r>
              <a:rPr lang="fil-PH" sz="2400" dirty="0" smtClean="0">
                <a:solidFill>
                  <a:schemeClr val="bg1"/>
                </a:solidFill>
                <a:latin typeface="Bradley Hand ITC" pitchFamily="66" charset="0"/>
              </a:rPr>
              <a:t>Within the permisible range of purity</a:t>
            </a:r>
            <a:endParaRPr lang="fil-PH" sz="24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9" name="Chevron 38"/>
          <p:cNvSpPr/>
          <p:nvPr/>
        </p:nvSpPr>
        <p:spPr>
          <a:xfrm rot="2612367">
            <a:off x="6300933" y="4054406"/>
            <a:ext cx="609600" cy="5334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675120" y="4114800"/>
            <a:ext cx="2209800" cy="2590800"/>
          </a:xfrm>
          <a:prstGeom prst="roundRect">
            <a:avLst/>
          </a:prstGeom>
          <a:solidFill>
            <a:srgbClr val="C00000"/>
          </a:solidFill>
          <a:ln w="476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l-PH" b="1" dirty="0" smtClean="0">
                <a:solidFill>
                  <a:schemeClr val="bg1"/>
                </a:solidFill>
              </a:rPr>
              <a:t>FINISHED PRODUCT SPECS</a:t>
            </a:r>
          </a:p>
          <a:p>
            <a:pPr algn="ctr"/>
            <a:r>
              <a:rPr lang="fil-PH" sz="2400" dirty="0" smtClean="0">
                <a:solidFill>
                  <a:schemeClr val="bg1"/>
                </a:solidFill>
                <a:latin typeface="Bradley Hand ITC" pitchFamily="66" charset="0"/>
              </a:rPr>
              <a:t>Performance,</a:t>
            </a:r>
          </a:p>
          <a:p>
            <a:pPr algn="ctr"/>
            <a:r>
              <a:rPr lang="fil-PH" sz="2400" dirty="0" smtClean="0">
                <a:solidFill>
                  <a:schemeClr val="bg1"/>
                </a:solidFill>
                <a:latin typeface="Bradley Hand ITC" pitchFamily="66" charset="0"/>
              </a:rPr>
              <a:t>purity,safety &amp; stability</a:t>
            </a:r>
            <a:endParaRPr lang="fil-PH" sz="24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1" name="Chevron 40"/>
          <p:cNvSpPr/>
          <p:nvPr/>
        </p:nvSpPr>
        <p:spPr>
          <a:xfrm rot="18588817">
            <a:off x="6204848" y="2790330"/>
            <a:ext cx="609600" cy="5334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38953" y="4321106"/>
            <a:ext cx="3970695" cy="2148840"/>
            <a:chOff x="2919066" y="4343400"/>
            <a:chExt cx="2809800" cy="2148840"/>
          </a:xfrm>
        </p:grpSpPr>
        <p:sp>
          <p:nvSpPr>
            <p:cNvPr id="42" name="Rounded Rectangle 41"/>
            <p:cNvSpPr/>
            <p:nvPr/>
          </p:nvSpPr>
          <p:spPr>
            <a:xfrm>
              <a:off x="2919066" y="4572000"/>
              <a:ext cx="2809800" cy="1920240"/>
            </a:xfrm>
            <a:prstGeom prst="roundRect">
              <a:avLst/>
            </a:prstGeom>
            <a:solidFill>
              <a:srgbClr val="C00000"/>
            </a:solidFill>
            <a:ln w="4762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l-PH" b="1" dirty="0" smtClean="0">
                  <a:solidFill>
                    <a:schemeClr val="bg1"/>
                  </a:solidFill>
                </a:rPr>
                <a:t>S O P</a:t>
              </a:r>
            </a:p>
            <a:p>
              <a:pPr algn="ctr"/>
              <a:r>
                <a:rPr lang="fil-PH" sz="2400" dirty="0" smtClean="0">
                  <a:solidFill>
                    <a:schemeClr val="bg1"/>
                  </a:solidFill>
                  <a:latin typeface="Bradley Hand ITC" pitchFamily="66" charset="0"/>
                </a:rPr>
                <a:t>Step by step method in the formulation of a product</a:t>
              </a:r>
              <a:endParaRPr lang="fil-PH" sz="2400" dirty="0">
                <a:solidFill>
                  <a:schemeClr val="bg1"/>
                </a:solidFill>
                <a:latin typeface="Bradley Hand ITC" pitchFamily="66" charset="0"/>
              </a:endParaRPr>
            </a:p>
          </p:txBody>
        </p:sp>
        <p:sp>
          <p:nvSpPr>
            <p:cNvPr id="9" name="Pentagon 8"/>
            <p:cNvSpPr/>
            <p:nvPr/>
          </p:nvSpPr>
          <p:spPr>
            <a:xfrm rot="5400000">
              <a:off x="4371134" y="4321818"/>
              <a:ext cx="505665" cy="548829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6324600" y="1066800"/>
            <a:ext cx="2560320" cy="2590800"/>
          </a:xfrm>
          <a:prstGeom prst="roundRect">
            <a:avLst/>
          </a:prstGeom>
          <a:solidFill>
            <a:srgbClr val="C00000"/>
          </a:solidFill>
          <a:ln w="476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l-PH" b="1" dirty="0" smtClean="0">
                <a:solidFill>
                  <a:schemeClr val="bg1"/>
                </a:solidFill>
              </a:rPr>
              <a:t>PACKAGING MATERIAL</a:t>
            </a:r>
          </a:p>
          <a:p>
            <a:pPr algn="ctr"/>
            <a:r>
              <a:rPr lang="fil-PH" sz="2000" dirty="0" smtClean="0">
                <a:solidFill>
                  <a:schemeClr val="bg1"/>
                </a:solidFill>
                <a:latin typeface="Bradley Hand ITC" pitchFamily="66" charset="0"/>
              </a:rPr>
              <a:t>Run on high speed, functional,</a:t>
            </a:r>
          </a:p>
          <a:p>
            <a:pPr algn="ctr"/>
            <a:r>
              <a:rPr lang="fil-PH" sz="2000" dirty="0" smtClean="0">
                <a:solidFill>
                  <a:schemeClr val="bg1"/>
                </a:solidFill>
                <a:latin typeface="Bradley Hand ITC" pitchFamily="66" charset="0"/>
              </a:rPr>
              <a:t>compatible w/ the product, protect stability, ship well </a:t>
            </a:r>
            <a:endParaRPr lang="fil-PH" sz="20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67100" y="990600"/>
            <a:ext cx="2209800" cy="2121294"/>
            <a:chOff x="3467100" y="990600"/>
            <a:chExt cx="2209800" cy="2121294"/>
          </a:xfrm>
        </p:grpSpPr>
        <p:sp>
          <p:nvSpPr>
            <p:cNvPr id="46" name="Rounded Rectangle 45"/>
            <p:cNvSpPr/>
            <p:nvPr/>
          </p:nvSpPr>
          <p:spPr>
            <a:xfrm>
              <a:off x="3467100" y="990600"/>
              <a:ext cx="2209800" cy="1920240"/>
            </a:xfrm>
            <a:prstGeom prst="roundRect">
              <a:avLst/>
            </a:prstGeom>
            <a:solidFill>
              <a:srgbClr val="C00000"/>
            </a:solidFill>
            <a:ln w="4762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l-PH" b="1" dirty="0" smtClean="0">
                  <a:solidFill>
                    <a:schemeClr val="bg1"/>
                  </a:solidFill>
                </a:rPr>
                <a:t>TESTING METHOD</a:t>
              </a:r>
            </a:p>
            <a:p>
              <a:pPr algn="ctr"/>
              <a:r>
                <a:rPr lang="fil-PH" sz="2200" dirty="0" smtClean="0">
                  <a:solidFill>
                    <a:schemeClr val="bg1"/>
                  </a:solidFill>
                  <a:latin typeface="Bradley Hand ITC" pitchFamily="66" charset="0"/>
                </a:rPr>
                <a:t>Analytical &amp; Laboratory Tests</a:t>
              </a:r>
              <a:endParaRPr lang="fil-PH" sz="2200" dirty="0">
                <a:solidFill>
                  <a:schemeClr val="bg1"/>
                </a:solidFill>
                <a:latin typeface="Bradley Hand ITC" pitchFamily="66" charset="0"/>
              </a:endParaRPr>
            </a:p>
          </p:txBody>
        </p:sp>
        <p:sp>
          <p:nvSpPr>
            <p:cNvPr id="47" name="Pentagon 46"/>
            <p:cNvSpPr/>
            <p:nvPr/>
          </p:nvSpPr>
          <p:spPr>
            <a:xfrm rot="16200000">
              <a:off x="4319167" y="2584647"/>
              <a:ext cx="505665" cy="548829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glow rad="101600">
                <a:schemeClr val="tx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l-PH"/>
            </a:p>
          </p:txBody>
        </p:sp>
      </p:grpSp>
    </p:spTree>
    <p:extLst>
      <p:ext uri="{BB962C8B-B14F-4D97-AF65-F5344CB8AC3E}">
        <p14:creationId xmlns:p14="http://schemas.microsoft.com/office/powerpoint/2010/main" val="421323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747</TotalTime>
  <Words>723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Essential</vt:lpstr>
      <vt:lpstr>Chapter 1  quality control</vt:lpstr>
      <vt:lpstr>Organizational chart of a manufacturing plant</vt:lpstr>
      <vt:lpstr>Organizational chart of a manufacturing plant</vt:lpstr>
      <vt:lpstr>Organizational chart of a manufacturing plant</vt:lpstr>
      <vt:lpstr>Organizational chart of a manufacturing plant</vt:lpstr>
      <vt:lpstr>Organizational chart of a manufacturing plant</vt:lpstr>
      <vt:lpstr>QUALITY</vt:lpstr>
      <vt:lpstr>PowerPoint Presentation</vt:lpstr>
      <vt:lpstr>Standards &amp; specifications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</dc:title>
  <dc:creator>Roselyn</dc:creator>
  <cp:lastModifiedBy>Roselyn</cp:lastModifiedBy>
  <cp:revision>127</cp:revision>
  <dcterms:created xsi:type="dcterms:W3CDTF">2010-11-03T12:43:47Z</dcterms:created>
  <dcterms:modified xsi:type="dcterms:W3CDTF">2010-11-15T06:49:22Z</dcterms:modified>
</cp:coreProperties>
</file>